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1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6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5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3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2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9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1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1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2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Hash-Based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Lamport-Diffie-Merkle-Winternitz</a:t>
            </a:r>
            <a:endParaRPr lang="en-US" dirty="0" smtClean="0"/>
          </a:p>
          <a:p>
            <a:pPr lvl="1"/>
            <a:r>
              <a:rPr lang="en-US" dirty="0" smtClean="0"/>
              <a:t>Draft-McGrew (Leighton-</a:t>
            </a:r>
            <a:r>
              <a:rPr lang="en-US" dirty="0" err="1" smtClean="0"/>
              <a:t>Micali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Draft-</a:t>
            </a:r>
            <a:r>
              <a:rPr lang="en-US" dirty="0" err="1" smtClean="0"/>
              <a:t>Huelsing</a:t>
            </a:r>
            <a:r>
              <a:rPr lang="en-US" dirty="0" smtClean="0"/>
              <a:t> (XMSS)</a:t>
            </a:r>
          </a:p>
          <a:p>
            <a:r>
              <a:rPr lang="en-US" dirty="0" smtClean="0"/>
              <a:t>SPHINCS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1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One-Time-Signature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Signing a bit</a:t>
            </a:r>
          </a:p>
          <a:p>
            <a:pPr lvl="1"/>
            <a:r>
              <a:rPr lang="en-US" dirty="0" smtClean="0"/>
              <a:t>Public key: H(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Secret key: 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,</a:t>
            </a:r>
            <a:r>
              <a:rPr lang="en-US" i="1" dirty="0" smtClean="0"/>
              <a:t> s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Signature for 0: 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endParaRPr lang="en-US" dirty="0"/>
          </a:p>
          <a:p>
            <a:pPr lvl="1"/>
            <a:r>
              <a:rPr lang="en-US" dirty="0" smtClean="0"/>
              <a:t>Signature for 1: 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</a:p>
          <a:p>
            <a:endParaRPr lang="en-US" dirty="0" smtClean="0"/>
          </a:p>
          <a:p>
            <a:r>
              <a:rPr lang="en-US" dirty="0" smtClean="0"/>
              <a:t>To sign a message digest, simply concatenate 256 one-bit public keys/ secret keys / signatures</a:t>
            </a:r>
          </a:p>
          <a:p>
            <a:pPr lvl="1"/>
            <a:r>
              <a:rPr lang="en-US" dirty="0" smtClean="0"/>
              <a:t>One for each bit of the digest:</a:t>
            </a:r>
          </a:p>
          <a:p>
            <a:pPr lvl="2"/>
            <a:r>
              <a:rPr lang="en-US" dirty="0" smtClean="0"/>
              <a:t>Public key: </a:t>
            </a:r>
            <a:r>
              <a:rPr lang="en-US" dirty="0" smtClean="0"/>
              <a:t>H(</a:t>
            </a:r>
            <a:r>
              <a:rPr lang="en-US" i="1" dirty="0" smtClean="0"/>
              <a:t>s</a:t>
            </a:r>
            <a:r>
              <a:rPr lang="en-US" baseline="-25000" dirty="0" smtClean="0"/>
              <a:t>0,0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0,1</a:t>
            </a:r>
            <a:r>
              <a:rPr lang="en-US" dirty="0" smtClean="0"/>
              <a:t>) || H(</a:t>
            </a:r>
            <a:r>
              <a:rPr lang="en-US" i="1" dirty="0" smtClean="0"/>
              <a:t>s</a:t>
            </a:r>
            <a:r>
              <a:rPr lang="en-US" baseline="-25000" dirty="0" smtClean="0"/>
              <a:t>1,0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1,1</a:t>
            </a:r>
            <a:r>
              <a:rPr lang="en-US" dirty="0" smtClean="0"/>
              <a:t>) || … || H(</a:t>
            </a:r>
            <a:r>
              <a:rPr lang="en-US" i="1" dirty="0" smtClean="0"/>
              <a:t>s</a:t>
            </a:r>
            <a:r>
              <a:rPr lang="en-US" baseline="-25000" dirty="0" smtClean="0"/>
              <a:t>255,0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255,1</a:t>
            </a:r>
            <a:r>
              <a:rPr lang="en-US" dirty="0" smtClean="0"/>
              <a:t>) </a:t>
            </a:r>
            <a:endParaRPr lang="en-US" dirty="0" smtClean="0"/>
          </a:p>
          <a:p>
            <a:pPr lvl="1"/>
            <a:r>
              <a:rPr lang="en-US" dirty="0" smtClean="0"/>
              <a:t>Note that with a signature on as few as two digests       (e.g. 111…1, 000…0) the adversary can forge any signature. (Hence, One-Time Signature.)	</a:t>
            </a:r>
          </a:p>
        </p:txBody>
      </p:sp>
    </p:spTree>
    <p:extLst>
      <p:ext uri="{BB962C8B-B14F-4D97-AF65-F5344CB8AC3E}">
        <p14:creationId xmlns:p14="http://schemas.microsoft.com/office/powerpoint/2010/main" val="412859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Improvements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Winternitz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Save space with a checksum</a:t>
            </a:r>
          </a:p>
          <a:p>
            <a:pPr lvl="1"/>
            <a:r>
              <a:rPr lang="en-US" dirty="0" smtClean="0"/>
              <a:t>E.g. Only release a secret for bits of the digest that are ones.</a:t>
            </a:r>
          </a:p>
          <a:p>
            <a:pPr lvl="1"/>
            <a:r>
              <a:rPr lang="en-US" dirty="0" smtClean="0"/>
              <a:t>Now an adversary can change ones to zeros, but not vice versa.</a:t>
            </a:r>
          </a:p>
          <a:p>
            <a:pPr lvl="1"/>
            <a:r>
              <a:rPr lang="en-US" dirty="0" smtClean="0"/>
              <a:t>To fix this problem, append to the digest a binary representation of the number of zeroes in the digest.</a:t>
            </a:r>
          </a:p>
          <a:p>
            <a:pPr lvl="1"/>
            <a:r>
              <a:rPr lang="en-US" dirty="0" smtClean="0"/>
              <a:t>Now the public key size goes from 2</a:t>
            </a:r>
            <a:r>
              <a:rPr lang="en-US" i="1" dirty="0" smtClean="0"/>
              <a:t>n</a:t>
            </a:r>
            <a:r>
              <a:rPr lang="en-US" dirty="0" smtClean="0"/>
              <a:t> hashes to </a:t>
            </a:r>
            <a:r>
              <a:rPr lang="en-US" i="1" dirty="0" smtClean="0"/>
              <a:t>n</a:t>
            </a:r>
            <a:r>
              <a:rPr lang="en-US" dirty="0" smtClean="0"/>
              <a:t> + log </a:t>
            </a:r>
            <a:r>
              <a:rPr lang="en-US" i="1" dirty="0" smtClean="0"/>
              <a:t>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a hash chain to go from binary representation  of the digest to base </a:t>
            </a:r>
            <a:r>
              <a:rPr lang="en-US" i="1" dirty="0" smtClean="0"/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Public key for each digit is a secret hashed </a:t>
            </a:r>
            <a:r>
              <a:rPr lang="en-US" i="1" dirty="0" smtClean="0"/>
              <a:t>w</a:t>
            </a:r>
            <a:r>
              <a:rPr lang="en-US" dirty="0" smtClean="0"/>
              <a:t> times. </a:t>
            </a:r>
          </a:p>
          <a:p>
            <a:pPr lvl="1"/>
            <a:r>
              <a:rPr lang="en-US" dirty="0" smtClean="0"/>
              <a:t>To sign a digit, </a:t>
            </a:r>
            <a:r>
              <a:rPr lang="en-US" i="1" dirty="0" smtClean="0"/>
              <a:t>d</a:t>
            </a:r>
            <a:r>
              <a:rPr lang="en-US" dirty="0" smtClean="0"/>
              <a:t>, release the secret hashed </a:t>
            </a:r>
            <a:r>
              <a:rPr lang="en-US" i="1" dirty="0" smtClean="0"/>
              <a:t>w</a:t>
            </a:r>
            <a:r>
              <a:rPr lang="en-US" dirty="0" smtClean="0"/>
              <a:t> – </a:t>
            </a:r>
            <a:r>
              <a:rPr lang="en-US" i="1" dirty="0" smtClean="0"/>
              <a:t>d</a:t>
            </a:r>
            <a:r>
              <a:rPr lang="en-US" dirty="0" smtClean="0"/>
              <a:t> times.</a:t>
            </a:r>
            <a:endParaRPr lang="en-US" dirty="0"/>
          </a:p>
          <a:p>
            <a:pPr lvl="1"/>
            <a:r>
              <a:rPr lang="en-US" dirty="0" smtClean="0"/>
              <a:t>Now the checksum is </a:t>
            </a:r>
            <a:r>
              <a:rPr lang="en-US" i="1" dirty="0" err="1" smtClean="0"/>
              <a:t>n</a:t>
            </a:r>
            <a:r>
              <a:rPr lang="en-US" dirty="0" err="1" smtClean="0"/>
              <a:t>·</a:t>
            </a:r>
            <a:r>
              <a:rPr lang="en-US" i="1" dirty="0" err="1" smtClean="0"/>
              <a:t>w</a:t>
            </a:r>
            <a:r>
              <a:rPr lang="en-US" dirty="0" smtClean="0"/>
              <a:t>/log(</a:t>
            </a:r>
            <a:r>
              <a:rPr lang="en-US" i="1" dirty="0" smtClean="0"/>
              <a:t>w</a:t>
            </a:r>
            <a:r>
              <a:rPr lang="en-US" dirty="0" smtClean="0"/>
              <a:t>) </a:t>
            </a:r>
            <a:r>
              <a:rPr lang="en-US" dirty="0" smtClean="0"/>
              <a:t>– &lt;Sum of the Digits</a:t>
            </a:r>
            <a:r>
              <a:rPr lang="en-US" dirty="0" smtClean="0"/>
              <a:t>&gt;.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Winternitz</a:t>
            </a:r>
            <a:r>
              <a:rPr lang="en-US" dirty="0" smtClean="0"/>
              <a:t> parameter </a:t>
            </a:r>
            <a:r>
              <a:rPr lang="en-US" i="1" dirty="0" smtClean="0"/>
              <a:t>w</a:t>
            </a:r>
            <a:r>
              <a:rPr lang="en-US" dirty="0" smtClean="0"/>
              <a:t> presents a time-space tradeoff.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6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Time Signatures (</a:t>
            </a:r>
            <a:r>
              <a:rPr lang="en-US" dirty="0" err="1" smtClean="0"/>
              <a:t>Merkle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1839126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</a:t>
            </a:r>
            <a:r>
              <a:rPr lang="en-US" dirty="0" smtClean="0"/>
              <a:t>|| H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2835067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00</a:t>
            </a:r>
            <a:r>
              <a:rPr lang="en-US" dirty="0" smtClean="0"/>
              <a:t>|| H</a:t>
            </a:r>
            <a:r>
              <a:rPr lang="en-US" baseline="-25000" dirty="0" smtClean="0"/>
              <a:t>01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2835067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10</a:t>
            </a:r>
            <a:r>
              <a:rPr lang="en-US" dirty="0" smtClean="0"/>
              <a:t>|| H</a:t>
            </a:r>
            <a:r>
              <a:rPr lang="en-US" baseline="-25000" dirty="0" smtClean="0"/>
              <a:t>11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00</a:t>
            </a:r>
            <a:r>
              <a:rPr lang="en-US" dirty="0" smtClean="0"/>
              <a:t> = H(PK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956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01</a:t>
            </a:r>
            <a:r>
              <a:rPr lang="en-US" dirty="0" smtClean="0"/>
              <a:t> = H(PK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3865548"/>
            <a:ext cx="1143000" cy="5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10</a:t>
            </a:r>
            <a:r>
              <a:rPr lang="en-US" dirty="0" smtClean="0"/>
              <a:t> = H(PK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0" y="3886200"/>
            <a:ext cx="1066800" cy="531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11</a:t>
            </a:r>
            <a:r>
              <a:rPr lang="en-US" dirty="0" smtClean="0"/>
              <a:t> = H(PK</a:t>
            </a:r>
            <a:r>
              <a:rPr lang="en-US" baseline="-25000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6002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8956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486400" y="3368467"/>
            <a:ext cx="457200" cy="441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</p:cNvCxnSpPr>
          <p:nvPr/>
        </p:nvCxnSpPr>
        <p:spPr>
          <a:xfrm flipH="1" flipV="1">
            <a:off x="6705600" y="3368467"/>
            <a:ext cx="685800" cy="517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971800" y="2372526"/>
            <a:ext cx="9144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724400" y="2372526"/>
            <a:ext cx="11430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68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Time Signatures (</a:t>
            </a:r>
            <a:r>
              <a:rPr lang="en-US" dirty="0" err="1" smtClean="0"/>
              <a:t>Merkle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Signature: OTS</a:t>
            </a:r>
            <a:r>
              <a:rPr lang="en-US" baseline="-25000" dirty="0" smtClean="0"/>
              <a:t>sk1</a:t>
            </a:r>
            <a:r>
              <a:rPr lang="en-US" dirty="0" smtClean="0"/>
              <a:t>(m) || PK</a:t>
            </a:r>
            <a:r>
              <a:rPr lang="en-US" baseline="-25000" dirty="0" smtClean="0"/>
              <a:t>1</a:t>
            </a:r>
            <a:r>
              <a:rPr lang="en-US" dirty="0" smtClean="0"/>
              <a:t> || H</a:t>
            </a:r>
            <a:r>
              <a:rPr lang="en-US" baseline="-25000" dirty="0" smtClean="0"/>
              <a:t>00</a:t>
            </a:r>
            <a:r>
              <a:rPr lang="en-US" dirty="0" smtClean="0"/>
              <a:t>|| H</a:t>
            </a:r>
            <a:r>
              <a:rPr lang="en-US" baseline="-25000" dirty="0" smtClean="0"/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1400" y="1839126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</a:t>
            </a:r>
            <a:r>
              <a:rPr lang="en-US" dirty="0" smtClean="0"/>
              <a:t>|| H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2835067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00</a:t>
            </a:r>
            <a:r>
              <a:rPr lang="en-US" dirty="0" smtClean="0"/>
              <a:t>|| H</a:t>
            </a:r>
            <a:r>
              <a:rPr lang="en-US" baseline="-25000" dirty="0" smtClean="0"/>
              <a:t>01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2835067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10</a:t>
            </a:r>
            <a:r>
              <a:rPr lang="en-US" dirty="0" smtClean="0"/>
              <a:t>|| H</a:t>
            </a:r>
            <a:r>
              <a:rPr lang="en-US" baseline="-25000" dirty="0" smtClean="0"/>
              <a:t>11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00</a:t>
            </a:r>
            <a:r>
              <a:rPr lang="en-US" dirty="0" smtClean="0"/>
              <a:t> = H(PK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956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01</a:t>
            </a:r>
            <a:r>
              <a:rPr lang="en-US" dirty="0" smtClean="0"/>
              <a:t> = H(PK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3865548"/>
            <a:ext cx="1143000" cy="5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10</a:t>
            </a:r>
            <a:r>
              <a:rPr lang="en-US" dirty="0" smtClean="0"/>
              <a:t> = H(PK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0" y="3886200"/>
            <a:ext cx="1066800" cy="531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11</a:t>
            </a:r>
            <a:r>
              <a:rPr lang="en-US" dirty="0" smtClean="0"/>
              <a:t> = H(PK</a:t>
            </a:r>
            <a:r>
              <a:rPr lang="en-US" baseline="-25000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6002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8956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486400" y="3368467"/>
            <a:ext cx="457200" cy="441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</p:cNvCxnSpPr>
          <p:nvPr/>
        </p:nvCxnSpPr>
        <p:spPr>
          <a:xfrm flipH="1" flipV="1">
            <a:off x="6705600" y="3368467"/>
            <a:ext cx="685800" cy="517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971800" y="2372526"/>
            <a:ext cx="9144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724400" y="2372526"/>
            <a:ext cx="11430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429000" y="4419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47700" y="3771900"/>
            <a:ext cx="16002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81600" y="2667000"/>
            <a:ext cx="200025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3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Generation Times and “Certificate Chains”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 standard </a:t>
            </a:r>
            <a:r>
              <a:rPr lang="en-US" dirty="0" err="1" smtClean="0"/>
              <a:t>Merkle</a:t>
            </a:r>
            <a:r>
              <a:rPr lang="en-US" dirty="0" smtClean="0"/>
              <a:t> signature, you have to precompute the whole tree before you can sign anything!</a:t>
            </a:r>
          </a:p>
          <a:p>
            <a:pPr lvl="1"/>
            <a:r>
              <a:rPr lang="en-US" dirty="0" smtClean="0"/>
              <a:t>Allowing more signatures under one key has:</a:t>
            </a:r>
          </a:p>
          <a:p>
            <a:pPr lvl="2"/>
            <a:r>
              <a:rPr lang="en-US" dirty="0" smtClean="0"/>
              <a:t>Log overhead in signature length/signing time</a:t>
            </a:r>
          </a:p>
          <a:p>
            <a:pPr lvl="2"/>
            <a:r>
              <a:rPr lang="en-US" dirty="0" smtClean="0"/>
              <a:t>Linear overhead in key generation time.</a:t>
            </a:r>
          </a:p>
          <a:p>
            <a:endParaRPr lang="en-US" dirty="0"/>
          </a:p>
          <a:p>
            <a:r>
              <a:rPr lang="en-US" dirty="0" smtClean="0"/>
              <a:t>Solution, use the </a:t>
            </a:r>
            <a:r>
              <a:rPr lang="en-US" dirty="0" err="1" smtClean="0"/>
              <a:t>Merkle</a:t>
            </a:r>
            <a:r>
              <a:rPr lang="en-US" dirty="0" smtClean="0"/>
              <a:t> tree to sign the root of another </a:t>
            </a:r>
            <a:r>
              <a:rPr lang="en-US" dirty="0" err="1" smtClean="0"/>
              <a:t>Merkle</a:t>
            </a:r>
            <a:r>
              <a:rPr lang="en-US" dirty="0" smtClean="0"/>
              <a:t> tree.</a:t>
            </a:r>
          </a:p>
          <a:p>
            <a:pPr lvl="1"/>
            <a:r>
              <a:rPr lang="en-US" dirty="0" smtClean="0"/>
              <a:t>Taken to the extreme, this can enable stateless signatures. (More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6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XMSS and McGrew’s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Both are IRTF drafts </a:t>
            </a:r>
          </a:p>
          <a:p>
            <a:pPr lvl="1"/>
            <a:r>
              <a:rPr lang="en-US" dirty="0" smtClean="0"/>
              <a:t>XMSS is a work item and McGrew’s draft is a personal draft (I think.)</a:t>
            </a:r>
          </a:p>
          <a:p>
            <a:r>
              <a:rPr lang="en-US" dirty="0" smtClean="0"/>
              <a:t>XMSS has a standard model proof (second-preimage resistance.)</a:t>
            </a:r>
          </a:p>
          <a:p>
            <a:pPr lvl="1"/>
            <a:r>
              <a:rPr lang="en-US" dirty="0" smtClean="0"/>
              <a:t> McGrew’s draft (Leighton-</a:t>
            </a:r>
            <a:r>
              <a:rPr lang="en-US" dirty="0" err="1" smtClean="0"/>
              <a:t>Micali</a:t>
            </a:r>
            <a:r>
              <a:rPr lang="en-US" dirty="0" smtClean="0"/>
              <a:t> signatures) has a random oracle proof.</a:t>
            </a:r>
          </a:p>
          <a:p>
            <a:r>
              <a:rPr lang="en-US" dirty="0" smtClean="0"/>
              <a:t>Leighton-</a:t>
            </a:r>
            <a:r>
              <a:rPr lang="en-US" dirty="0" err="1" smtClean="0"/>
              <a:t>Micali</a:t>
            </a:r>
            <a:r>
              <a:rPr lang="en-US" dirty="0" smtClean="0"/>
              <a:t> is old enough that it can’t still be in patent, although I think XMSS is not patented.</a:t>
            </a:r>
          </a:p>
          <a:p>
            <a:endParaRPr lang="en-US" dirty="0"/>
          </a:p>
          <a:p>
            <a:r>
              <a:rPr lang="en-US" b="1" dirty="0" smtClean="0"/>
              <a:t>Importantly, both drafts are </a:t>
            </a:r>
            <a:r>
              <a:rPr lang="en-US" b="1" i="1" dirty="0" err="1" smtClean="0"/>
              <a:t>stateful</a:t>
            </a:r>
            <a:r>
              <a:rPr lang="en-US" b="1" i="1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This might be ok for things like code signing, where strong version control is assumed, but will make trouble for</a:t>
            </a:r>
          </a:p>
          <a:p>
            <a:pPr lvl="2"/>
            <a:r>
              <a:rPr lang="en-US" dirty="0" smtClean="0"/>
              <a:t>Software processes where memory failure due to unexpected reboot is a real possibility.</a:t>
            </a:r>
          </a:p>
          <a:p>
            <a:pPr lvl="2"/>
            <a:r>
              <a:rPr lang="en-US" dirty="0" smtClean="0"/>
              <a:t>Online signing services that are duplicated on several systems.</a:t>
            </a:r>
          </a:p>
          <a:p>
            <a:pPr lvl="2"/>
            <a:r>
              <a:rPr lang="en-US" dirty="0" smtClean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75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SPHINCS</a:t>
            </a:r>
            <a:br>
              <a:rPr lang="en-US" dirty="0" smtClean="0"/>
            </a:br>
            <a:r>
              <a:rPr lang="en-US" dirty="0" smtClean="0"/>
              <a:t>(stateless hash-based signatures)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Signature is structured like a cert-chain with</a:t>
            </a:r>
          </a:p>
          <a:p>
            <a:pPr lvl="1"/>
            <a:r>
              <a:rPr lang="en-US" dirty="0" smtClean="0"/>
              <a:t>many layers (12)</a:t>
            </a:r>
          </a:p>
          <a:p>
            <a:pPr lvl="1"/>
            <a:r>
              <a:rPr lang="en-US" dirty="0" smtClean="0"/>
              <a:t>of small </a:t>
            </a:r>
            <a:r>
              <a:rPr lang="en-US" dirty="0" err="1" smtClean="0"/>
              <a:t>Merkle</a:t>
            </a:r>
            <a:r>
              <a:rPr lang="en-US" dirty="0" smtClean="0"/>
              <a:t> Trees (32 nodes)</a:t>
            </a:r>
          </a:p>
          <a:p>
            <a:r>
              <a:rPr lang="en-US" dirty="0" smtClean="0"/>
              <a:t>Sample tree index randomly</a:t>
            </a:r>
          </a:p>
          <a:p>
            <a:r>
              <a:rPr lang="en-US" dirty="0" smtClean="0"/>
              <a:t>Use Few-Time Signature (HORST) rather than One-Time Signature to sign messages.</a:t>
            </a:r>
          </a:p>
          <a:p>
            <a:pPr lvl="1"/>
            <a:r>
              <a:rPr lang="en-US" dirty="0" smtClean="0"/>
              <a:t>(OTS is fine for signing </a:t>
            </a:r>
            <a:r>
              <a:rPr lang="en-US" dirty="0" err="1" smtClean="0"/>
              <a:t>Merkle</a:t>
            </a:r>
            <a:r>
              <a:rPr lang="en-US" dirty="0" smtClean="0"/>
              <a:t> Tree roots.) </a:t>
            </a:r>
          </a:p>
          <a:p>
            <a:endParaRPr lang="en-US" dirty="0"/>
          </a:p>
          <a:p>
            <a:r>
              <a:rPr lang="en-US" dirty="0" smtClean="0"/>
              <a:t>Signature size: 328,000 bits</a:t>
            </a:r>
          </a:p>
          <a:p>
            <a:pPr lvl="1"/>
            <a:r>
              <a:rPr lang="en-US" dirty="0" smtClean="0"/>
              <a:t>This compares to a typical size of 15,000 bits per layer for </a:t>
            </a:r>
            <a:r>
              <a:rPr lang="en-US" dirty="0" err="1" smtClean="0"/>
              <a:t>stateful</a:t>
            </a:r>
            <a:r>
              <a:rPr lang="en-US" dirty="0" smtClean="0"/>
              <a:t> schemes.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6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609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Hash-Based Signatures</vt:lpstr>
      <vt:lpstr>Basic One-Time-Signature</vt:lpstr>
      <vt:lpstr>Improvements (Winternitz)</vt:lpstr>
      <vt:lpstr>Many Time Signatures (Merkle)</vt:lpstr>
      <vt:lpstr>Many Time Signatures (Merkle)</vt:lpstr>
      <vt:lpstr>Key Generation Times and “Certificate Chains”</vt:lpstr>
      <vt:lpstr>XMSS and McGrew’s draft</vt:lpstr>
      <vt:lpstr>SPHINCS (stateless hash-based signatures)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Hash-Based Signatures</dc:title>
  <dc:creator>Perlner, Ray</dc:creator>
  <cp:lastModifiedBy>Perlner, Ray</cp:lastModifiedBy>
  <cp:revision>12</cp:revision>
  <dcterms:created xsi:type="dcterms:W3CDTF">2016-01-28T14:54:42Z</dcterms:created>
  <dcterms:modified xsi:type="dcterms:W3CDTF">2016-01-29T16:03:20Z</dcterms:modified>
</cp:coreProperties>
</file>